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69" r:id="rId2"/>
    <p:sldId id="284" r:id="rId3"/>
    <p:sldId id="325" r:id="rId4"/>
    <p:sldId id="279" r:id="rId5"/>
    <p:sldId id="323" r:id="rId6"/>
    <p:sldId id="283" r:id="rId7"/>
    <p:sldId id="282" r:id="rId8"/>
    <p:sldId id="281" r:id="rId9"/>
    <p:sldId id="280" r:id="rId10"/>
    <p:sldId id="285" r:id="rId11"/>
    <p:sldId id="286" r:id="rId12"/>
    <p:sldId id="291" r:id="rId13"/>
    <p:sldId id="290" r:id="rId14"/>
    <p:sldId id="289" r:id="rId15"/>
    <p:sldId id="287" r:id="rId16"/>
    <p:sldId id="288" r:id="rId17"/>
    <p:sldId id="293" r:id="rId18"/>
    <p:sldId id="295" r:id="rId19"/>
    <p:sldId id="294" r:id="rId20"/>
    <p:sldId id="324" r:id="rId21"/>
    <p:sldId id="300" r:id="rId22"/>
    <p:sldId id="292" r:id="rId23"/>
    <p:sldId id="296" r:id="rId24"/>
    <p:sldId id="299" r:id="rId25"/>
    <p:sldId id="298" r:id="rId26"/>
    <p:sldId id="304" r:id="rId27"/>
    <p:sldId id="297" r:id="rId28"/>
    <p:sldId id="301" r:id="rId29"/>
    <p:sldId id="302" r:id="rId30"/>
    <p:sldId id="303" r:id="rId31"/>
    <p:sldId id="305" r:id="rId32"/>
    <p:sldId id="322" r:id="rId33"/>
    <p:sldId id="307" r:id="rId34"/>
    <p:sldId id="308" r:id="rId35"/>
    <p:sldId id="310" r:id="rId36"/>
    <p:sldId id="311" r:id="rId37"/>
    <p:sldId id="312" r:id="rId38"/>
    <p:sldId id="309" r:id="rId39"/>
    <p:sldId id="313" r:id="rId40"/>
    <p:sldId id="314" r:id="rId41"/>
    <p:sldId id="315" r:id="rId42"/>
    <p:sldId id="318" r:id="rId43"/>
    <p:sldId id="317" r:id="rId44"/>
    <p:sldId id="316" r:id="rId45"/>
    <p:sldId id="319" r:id="rId46"/>
    <p:sldId id="259" r:id="rId47"/>
    <p:sldId id="260" r:id="rId48"/>
    <p:sldId id="26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93" autoAdjust="0"/>
    <p:restoredTop sz="94903" autoAdjust="0"/>
  </p:normalViewPr>
  <p:slideViewPr>
    <p:cSldViewPr>
      <p:cViewPr varScale="1">
        <p:scale>
          <a:sx n="66" d="100"/>
          <a:sy n="66" d="100"/>
        </p:scale>
        <p:origin x="-1304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03891-3979-47D1-A9CE-BB02CC140CBC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67544-5C6D-401A-8AFD-FF1E53418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6E65-45D3-4879-A693-4E01F01936A4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23B7-7F14-4272-8238-137A5902D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6E65-45D3-4879-A693-4E01F01936A4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23B7-7F14-4272-8238-137A5902D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6E65-45D3-4879-A693-4E01F01936A4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23B7-7F14-4272-8238-137A5902D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6E65-45D3-4879-A693-4E01F01936A4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23B7-7F14-4272-8238-137A5902D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6E65-45D3-4879-A693-4E01F01936A4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23B7-7F14-4272-8238-137A5902D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6E65-45D3-4879-A693-4E01F01936A4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23B7-7F14-4272-8238-137A5902D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6E65-45D3-4879-A693-4E01F01936A4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23B7-7F14-4272-8238-137A5902D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6E65-45D3-4879-A693-4E01F01936A4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23B7-7F14-4272-8238-137A5902D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6E65-45D3-4879-A693-4E01F01936A4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23B7-7F14-4272-8238-137A5902D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6E65-45D3-4879-A693-4E01F01936A4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23B7-7F14-4272-8238-137A5902D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6E65-45D3-4879-A693-4E01F01936A4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523B7-7F14-4272-8238-137A5902D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76E65-45D3-4879-A693-4E01F01936A4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523B7-7F14-4272-8238-137A5902D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MPXu6GF18M" TargetMode="External"/><Relationship Id="rId2" Type="http://schemas.openxmlformats.org/officeDocument/2006/relationships/hyperlink" Target="https://www.youtube.com/watch?v=JMAg_PwSMjA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tudio.com/d_%20Meiotic%20Nondisjunction%20Meiosis%20I.htm" TargetMode="External"/><Relationship Id="rId7" Type="http://schemas.openxmlformats.org/officeDocument/2006/relationships/image" Target="../media/image3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hyperlink" Target="http://www.biostudio.com/d_%20Meiotic%20Nondisjunction%20Meiosis%20II.htm" TargetMode="Externa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units/disorders/karyotype/karyotype.cfm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units/disorders/karyotype/karyotype.cfm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b="32813"/>
          <a:stretch>
            <a:fillRect/>
          </a:stretch>
        </p:blipFill>
        <p:spPr bwMode="auto">
          <a:xfrm>
            <a:off x="990600" y="1066800"/>
            <a:ext cx="678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Meiosis (Core)&lt;br /&gt;Stephen Taylor&lt;br /&gt;4.2 Meiosis (Core)&lt;br /&gt;1&lt;br /&gt;http://sciencevideos.wordpress.com&lt;br /&gt;"/>
          <p:cNvPicPr>
            <a:picLocks noChangeAspect="1" noChangeArrowheads="1"/>
          </p:cNvPicPr>
          <p:nvPr/>
        </p:nvPicPr>
        <p:blipFill>
          <a:blip r:embed="rId3"/>
          <a:srcRect b="28205"/>
          <a:stretch>
            <a:fillRect/>
          </a:stretch>
        </p:blipFill>
        <p:spPr bwMode="auto">
          <a:xfrm>
            <a:off x="-457200" y="457200"/>
            <a:ext cx="9764486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nterphase&lt;br /&gt;In preparation for the reduction division of meiosis, the chromosomes replicate. &lt;br /&gt;This occurs in the ..."/>
          <p:cNvPicPr>
            <a:picLocks noChangeAspect="1" noChangeArrowheads="1"/>
          </p:cNvPicPr>
          <p:nvPr/>
        </p:nvPicPr>
        <p:blipFill>
          <a:blip r:embed="rId2"/>
          <a:srcRect b="5231"/>
          <a:stretch>
            <a:fillRect/>
          </a:stretch>
        </p:blipFill>
        <p:spPr bwMode="auto">
          <a:xfrm>
            <a:off x="457200" y="381000"/>
            <a:ext cx="8254998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rophase I&lt;br /&gt;The homologous chromosomes associate with each other. &lt;br /&gt;The nuclear membrane breaks down and centriole..."/>
          <p:cNvPicPr>
            <a:picLocks noChangeAspect="1" noChangeArrowheads="1"/>
          </p:cNvPicPr>
          <p:nvPr/>
        </p:nvPicPr>
        <p:blipFill>
          <a:blip r:embed="rId2"/>
          <a:srcRect b="13750"/>
          <a:stretch>
            <a:fillRect/>
          </a:stretch>
        </p:blipFill>
        <p:spPr bwMode="auto">
          <a:xfrm>
            <a:off x="381000" y="457200"/>
            <a:ext cx="8127998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etaphase I&lt;br /&gt;The bivalents (homologous pairs) line up at the equator. &lt;br /&gt;Random orientation of these homologous pai..."/>
          <p:cNvPicPr>
            <a:picLocks noChangeAspect="1" noChangeArrowheads="1"/>
          </p:cNvPicPr>
          <p:nvPr/>
        </p:nvPicPr>
        <p:blipFill>
          <a:blip r:embed="rId2"/>
          <a:srcRect b="12773"/>
          <a:stretch>
            <a:fillRect/>
          </a:stretch>
        </p:blipFill>
        <p:spPr bwMode="auto">
          <a:xfrm>
            <a:off x="304802" y="609600"/>
            <a:ext cx="8153398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Anaphase I&lt;br /&gt;Spindle fibres contract.&lt;br /&gt;Homologous pairs are separated and pulled to opposing poles. &lt;br /&gt;This is t..."/>
          <p:cNvPicPr>
            <a:picLocks noChangeAspect="1" noChangeArrowheads="1"/>
          </p:cNvPicPr>
          <p:nvPr/>
        </p:nvPicPr>
        <p:blipFill>
          <a:blip r:embed="rId2"/>
          <a:srcRect b="9158"/>
          <a:stretch>
            <a:fillRect/>
          </a:stretch>
        </p:blipFill>
        <p:spPr bwMode="auto">
          <a:xfrm>
            <a:off x="304800" y="533400"/>
            <a:ext cx="8305800" cy="5658897"/>
          </a:xfrm>
          <a:prstGeom prst="rect">
            <a:avLst/>
          </a:prstGeom>
          <a:noFill/>
        </p:spPr>
      </p:pic>
      <p:sp>
        <p:nvSpPr>
          <p:cNvPr id="3" name="5-Point Star 2"/>
          <p:cNvSpPr/>
          <p:nvPr/>
        </p:nvSpPr>
        <p:spPr>
          <a:xfrm>
            <a:off x="5029200" y="4038600"/>
            <a:ext cx="3276600" cy="2209800"/>
          </a:xfrm>
          <a:prstGeom prst="star5">
            <a:avLst>
              <a:gd name="adj" fmla="val 2619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Bivalent</a:t>
            </a:r>
          </a:p>
          <a:p>
            <a:pPr algn="ctr"/>
            <a:r>
              <a:rPr lang="en-US" sz="2000" b="1" dirty="0" smtClean="0"/>
              <a:t>=Tetrad</a:t>
            </a:r>
          </a:p>
          <a:p>
            <a:pPr algn="ctr"/>
            <a:r>
              <a:rPr lang="en-US" sz="2000" b="1" dirty="0" smtClean="0"/>
              <a:t>~Homologous Pair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Telophase I&lt;br /&gt;New nuclei form and the cytoplasm begins to divide by cytokinesis. &lt;br /&gt;The nuclei are no longer diploid..."/>
          <p:cNvPicPr>
            <a:picLocks noChangeAspect="1" noChangeArrowheads="1"/>
          </p:cNvPicPr>
          <p:nvPr/>
        </p:nvPicPr>
        <p:blipFill>
          <a:blip r:embed="rId2"/>
          <a:srcRect b="13553"/>
          <a:stretch>
            <a:fillRect/>
          </a:stretch>
        </p:blipFill>
        <p:spPr bwMode="auto">
          <a:xfrm>
            <a:off x="228599" y="152400"/>
            <a:ext cx="8579603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nterphase&lt;br /&gt;There is no Synthesis phase in Interphase II. &lt;br /&gt;4.2 Meiosis (Core)&lt;br /&gt;14&lt;br /&gt;http://sciencevideos.w..."/>
          <p:cNvPicPr>
            <a:picLocks noChangeAspect="1" noChangeArrowheads="1"/>
          </p:cNvPicPr>
          <p:nvPr/>
        </p:nvPicPr>
        <p:blipFill>
          <a:blip r:embed="rId2"/>
          <a:srcRect b="13043"/>
          <a:stretch>
            <a:fillRect/>
          </a:stretch>
        </p:blipFill>
        <p:spPr bwMode="auto">
          <a:xfrm>
            <a:off x="609600" y="457200"/>
            <a:ext cx="80899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rophase II&lt;br /&gt;The nuclei break down. &lt;br /&gt;No crossing-over occurs. &lt;br /&gt;4.2 Meiosis (Core)&lt;br /&gt;15&lt;br /&gt;http://scienc..."/>
          <p:cNvPicPr>
            <a:picLocks noChangeAspect="1" noChangeArrowheads="1"/>
          </p:cNvPicPr>
          <p:nvPr/>
        </p:nvPicPr>
        <p:blipFill>
          <a:blip r:embed="rId2"/>
          <a:srcRect b="20879"/>
          <a:stretch>
            <a:fillRect/>
          </a:stretch>
        </p:blipFill>
        <p:spPr bwMode="auto">
          <a:xfrm>
            <a:off x="228600" y="533400"/>
            <a:ext cx="8603544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Metaphase II&lt;br /&gt;Pairs of sister chromatids align at the equator. Spindle fibres form and attach at the centromeres. &lt;br ..."/>
          <p:cNvPicPr>
            <a:picLocks noChangeAspect="1" noChangeArrowheads="1"/>
          </p:cNvPicPr>
          <p:nvPr/>
        </p:nvPicPr>
        <p:blipFill>
          <a:blip r:embed="rId2"/>
          <a:srcRect b="10623"/>
          <a:stretch>
            <a:fillRect/>
          </a:stretch>
        </p:blipFill>
        <p:spPr bwMode="auto">
          <a:xfrm>
            <a:off x="119921" y="609600"/>
            <a:ext cx="8490679" cy="5691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Anaphase II&lt;br /&gt;Spindle fibres contract and the centromeres are broken. &lt;br /&gt;The pairs of sister chromatids are pulled t..."/>
          <p:cNvPicPr>
            <a:picLocks noChangeAspect="1" noChangeArrowheads="1"/>
          </p:cNvPicPr>
          <p:nvPr/>
        </p:nvPicPr>
        <p:blipFill>
          <a:blip r:embed="rId2"/>
          <a:srcRect b="19414"/>
          <a:stretch>
            <a:fillRect/>
          </a:stretch>
        </p:blipFill>
        <p:spPr bwMode="auto">
          <a:xfrm>
            <a:off x="304800" y="609600"/>
            <a:ext cx="8447116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Telophase II&lt;br /&gt;New haploid nuclei are formed. &lt;br /&gt;Cytokinesis begins, splitting the cells. &lt;br /&gt;The end result of me..."/>
          <p:cNvPicPr>
            <a:picLocks noChangeAspect="1" noChangeArrowheads="1"/>
          </p:cNvPicPr>
          <p:nvPr/>
        </p:nvPicPr>
        <p:blipFill>
          <a:blip r:embed="rId2"/>
          <a:srcRect b="23810"/>
          <a:stretch>
            <a:fillRect/>
          </a:stretch>
        </p:blipFill>
        <p:spPr bwMode="auto">
          <a:xfrm>
            <a:off x="381000" y="533400"/>
            <a:ext cx="840105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eiosis&lt;br /&gt;A reduction division of nuclei to form haploid gametes. &lt;br /&gt;4.2 Meiosis (Core)&lt;br /&gt;2&lt;br /&gt;http://sciencevi..."/>
          <p:cNvPicPr>
            <a:picLocks noChangeAspect="1" noChangeArrowheads="1"/>
          </p:cNvPicPr>
          <p:nvPr/>
        </p:nvPicPr>
        <p:blipFill>
          <a:blip r:embed="rId2"/>
          <a:srcRect b="9195"/>
          <a:stretch>
            <a:fillRect/>
          </a:stretch>
        </p:blipFill>
        <p:spPr bwMode="auto">
          <a:xfrm>
            <a:off x="304802" y="0"/>
            <a:ext cx="8839198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" y="54864"/>
            <a:ext cx="9029080" cy="64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Outline the Process of Meiosis&lt;br /&gt;4.2 Meiosis (Core)&lt;br /&gt;20&lt;br /&gt;http://sciencevideos.wordpress.com&lt;br /&gt;"/>
          <p:cNvPicPr>
            <a:picLocks noChangeAspect="1" noChangeArrowheads="1"/>
          </p:cNvPicPr>
          <p:nvPr/>
        </p:nvPicPr>
        <p:blipFill>
          <a:blip r:embed="rId2"/>
          <a:srcRect b="7143"/>
          <a:stretch>
            <a:fillRect/>
          </a:stretch>
        </p:blipFill>
        <p:spPr bwMode="auto">
          <a:xfrm>
            <a:off x="381000" y="152400"/>
            <a:ext cx="85344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Outline the Process of Meiosis&lt;br /&gt;4.2 Meiosis (Core)&lt;br /&gt;21&lt;br /&gt;http://sciencevideos.wordpress.com&lt;br /&gt;"/>
          <p:cNvPicPr>
            <a:picLocks noChangeAspect="1" noChangeArrowheads="1"/>
          </p:cNvPicPr>
          <p:nvPr/>
        </p:nvPicPr>
        <p:blipFill>
          <a:blip r:embed="rId2"/>
          <a:srcRect b="9158"/>
          <a:stretch>
            <a:fillRect/>
          </a:stretch>
        </p:blipFill>
        <p:spPr bwMode="auto">
          <a:xfrm>
            <a:off x="533399" y="304800"/>
            <a:ext cx="8499987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Non-disjunction&lt;br /&gt;Normal meiosis produces&lt;br /&gt; four haploid gametes. &lt;br /&gt;Meiosis I&lt;br /&gt;Reduction division&lt;br /&gt;4.2 ..."/>
          <p:cNvPicPr>
            <a:picLocks noChangeAspect="1" noChangeArrowheads="1"/>
          </p:cNvPicPr>
          <p:nvPr/>
        </p:nvPicPr>
        <p:blipFill>
          <a:blip r:embed="rId2"/>
          <a:srcRect b="4575"/>
          <a:stretch>
            <a:fillRect/>
          </a:stretch>
        </p:blipFill>
        <p:spPr bwMode="auto">
          <a:xfrm>
            <a:off x="380999" y="457200"/>
            <a:ext cx="8411227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Non-disjunction&lt;br /&gt;Normal meiosis produces&lt;br /&gt; four haploid gametes. &lt;br /&gt;Meiosis I&lt;br /&gt;Reduction division&lt;br /&gt;Meio..."/>
          <p:cNvPicPr>
            <a:picLocks noChangeAspect="1" noChangeArrowheads="1"/>
          </p:cNvPicPr>
          <p:nvPr/>
        </p:nvPicPr>
        <p:blipFill>
          <a:blip r:embed="rId2"/>
          <a:srcRect b="5660"/>
          <a:stretch>
            <a:fillRect/>
          </a:stretch>
        </p:blipFill>
        <p:spPr bwMode="auto">
          <a:xfrm>
            <a:off x="609600" y="228600"/>
            <a:ext cx="80772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Non-disjunction&lt;br /&gt;Non-disjunction leads to changes in chromosome number.&lt;br /&gt;Non-disjunction can occur anaphase I or a..."/>
          <p:cNvPicPr>
            <a:picLocks noChangeAspect="1" noChangeArrowheads="1"/>
          </p:cNvPicPr>
          <p:nvPr/>
        </p:nvPicPr>
        <p:blipFill>
          <a:blip r:embed="rId2"/>
          <a:srcRect b="4598"/>
          <a:stretch>
            <a:fillRect/>
          </a:stretch>
        </p:blipFill>
        <p:spPr bwMode="auto">
          <a:xfrm>
            <a:off x="0" y="228600"/>
            <a:ext cx="8839198" cy="6324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67400" y="1600200"/>
            <a:ext cx="3172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 a result of an error in Metaphase</a:t>
            </a:r>
            <a:endParaRPr lang="en-US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Non-disjunction&lt;br /&gt;Non-disjunction leads to changes in chromosome number.&lt;br /&gt;Non-disjunction can occur anaphase I or a..."/>
          <p:cNvPicPr>
            <a:picLocks noChangeAspect="1" noChangeArrowheads="1"/>
          </p:cNvPicPr>
          <p:nvPr/>
        </p:nvPicPr>
        <p:blipFill>
          <a:blip r:embed="rId2"/>
          <a:srcRect b="6227"/>
          <a:stretch>
            <a:fillRect/>
          </a:stretch>
        </p:blipFill>
        <p:spPr bwMode="auto">
          <a:xfrm>
            <a:off x="304800" y="533400"/>
            <a:ext cx="8234363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Non-disjunction&lt;br /&gt;Non-disjunction leads to changes in chromosome number.&lt;br /&gt;Non-disjunction can occur anaphase I or a..."/>
          <p:cNvPicPr>
            <a:picLocks noChangeAspect="1" noChangeArrowheads="1"/>
          </p:cNvPicPr>
          <p:nvPr/>
        </p:nvPicPr>
        <p:blipFill>
          <a:blip r:embed="rId2"/>
          <a:srcRect b="5105"/>
          <a:stretch>
            <a:fillRect/>
          </a:stretch>
        </p:blipFill>
        <p:spPr bwMode="auto">
          <a:xfrm>
            <a:off x="152400" y="228600"/>
            <a:ext cx="8458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Non-disjunction&lt;br /&gt;Non-disjunction leads to changes in chromosome number.&lt;br /&gt;Non-disjunction can occur anaphase I or a..."/>
          <p:cNvPicPr>
            <a:picLocks noChangeAspect="1" noChangeArrowheads="1"/>
          </p:cNvPicPr>
          <p:nvPr/>
        </p:nvPicPr>
        <p:blipFill>
          <a:blip r:embed="rId2"/>
          <a:srcRect b="6098"/>
          <a:stretch>
            <a:fillRect/>
          </a:stretch>
        </p:blipFill>
        <p:spPr bwMode="auto">
          <a:xfrm>
            <a:off x="381000" y="304800"/>
            <a:ext cx="8331198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Non-disjunction&lt;br /&gt;Non-disjunction leads to changes in chromosome number.&lt;br /&gt;Non-disjunction can occur anaphase I or a..."/>
          <p:cNvPicPr>
            <a:picLocks noChangeAspect="1" noChangeArrowheads="1"/>
          </p:cNvPicPr>
          <p:nvPr/>
        </p:nvPicPr>
        <p:blipFill>
          <a:blip r:embed="rId2"/>
          <a:srcRect b="4938"/>
          <a:stretch>
            <a:fillRect/>
          </a:stretch>
        </p:blipFill>
        <p:spPr bwMode="auto">
          <a:xfrm>
            <a:off x="381000" y="304800"/>
            <a:ext cx="8229598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295400"/>
            <a:ext cx="777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Remember Microtubules?</a:t>
            </a:r>
          </a:p>
          <a:p>
            <a:endParaRPr lang="en-US" dirty="0" smtClean="0"/>
          </a:p>
          <a:p>
            <a:r>
              <a:rPr lang="en-US" dirty="0" smtClean="0"/>
              <a:t>GFP </a:t>
            </a:r>
            <a:r>
              <a:rPr lang="en-US" dirty="0" smtClean="0"/>
              <a:t>Staining to see movement of microtubules &amp; Chromosomes: </a:t>
            </a: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www.youtube.com/watch?v=JMAg_PwSMjA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GREAT Video on molecular </a:t>
            </a:r>
            <a:r>
              <a:rPr lang="en-US" dirty="0" err="1" smtClean="0"/>
              <a:t>modelling</a:t>
            </a:r>
            <a:r>
              <a:rPr lang="en-US" dirty="0" smtClean="0"/>
              <a:t> of microtubules (Start ~ 5:45): </a:t>
            </a:r>
            <a:r>
              <a:rPr lang="en-US" dirty="0" smtClean="0">
                <a:hlinkClick r:id="rId3"/>
              </a:rPr>
              <a:t>https://www.youtube.com/watch?v=dMPXu6GF18M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Non-disjunction&lt;br /&gt;Non-disjunction leads to changes in chromosome number.&lt;br /&gt;Non-disjunction can occur anaphase I or a..."/>
          <p:cNvPicPr>
            <a:picLocks noChangeAspect="1" noChangeArrowheads="1"/>
          </p:cNvPicPr>
          <p:nvPr/>
        </p:nvPicPr>
        <p:blipFill>
          <a:blip r:embed="rId2"/>
          <a:srcRect b="6116"/>
          <a:stretch>
            <a:fillRect/>
          </a:stretch>
        </p:blipFill>
        <p:spPr bwMode="auto">
          <a:xfrm>
            <a:off x="304799" y="152400"/>
            <a:ext cx="8549291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Non-disjunction&lt;br /&gt;Non-disjunction leads to changes in chromosome number.&lt;br /&gt;Non-disjunction can occur anaphase I or a..."/>
          <p:cNvPicPr>
            <a:picLocks noChangeAspect="1" noChangeArrowheads="1"/>
          </p:cNvPicPr>
          <p:nvPr/>
        </p:nvPicPr>
        <p:blipFill>
          <a:blip r:embed="rId2"/>
          <a:srcRect b="6227"/>
          <a:stretch>
            <a:fillRect/>
          </a:stretch>
        </p:blipFill>
        <p:spPr bwMode="auto">
          <a:xfrm>
            <a:off x="381000" y="304800"/>
            <a:ext cx="8305800" cy="5841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" y="152400"/>
            <a:ext cx="878846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1" y="1143001"/>
            <a:ext cx="427782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2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1143000"/>
            <a:ext cx="434989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Non-disjunction&lt;br /&gt;Non-disjunction leads to changes in chromosome number.&lt;br /&gt;Non-disjunction in Meiosis II&lt;br /&gt;Non-di..."/>
          <p:cNvPicPr>
            <a:picLocks noChangeAspect="1" noChangeArrowheads="1"/>
          </p:cNvPicPr>
          <p:nvPr/>
        </p:nvPicPr>
        <p:blipFill>
          <a:blip r:embed="rId7"/>
          <a:srcRect b="87879"/>
          <a:stretch>
            <a:fillRect/>
          </a:stretch>
        </p:blipFill>
        <p:spPr bwMode="auto">
          <a:xfrm>
            <a:off x="1371600" y="6019800"/>
            <a:ext cx="6934200" cy="60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Non-disjunction &amp; Trisomy Disorders&lt;br /&gt;Non-disjunction produces gametes with an abnormal number of chromosomes. &lt;br /&gt;Fe..."/>
          <p:cNvPicPr>
            <a:picLocks noChangeAspect="1" noChangeArrowheads="1"/>
          </p:cNvPicPr>
          <p:nvPr/>
        </p:nvPicPr>
        <p:blipFill>
          <a:blip r:embed="rId2"/>
          <a:srcRect b="10623"/>
          <a:stretch>
            <a:fillRect/>
          </a:stretch>
        </p:blipFill>
        <p:spPr bwMode="auto">
          <a:xfrm>
            <a:off x="1219200" y="533400"/>
            <a:ext cx="6934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Non-disjunction &amp; Trisomy Disorders&lt;br /&gt;Non-disjunction produces gametes with an abnormal number of chromosomes. &lt;br /&gt;Fe..."/>
          <p:cNvPicPr>
            <a:picLocks noChangeAspect="1" noChangeArrowheads="1"/>
          </p:cNvPicPr>
          <p:nvPr/>
        </p:nvPicPr>
        <p:blipFill>
          <a:blip r:embed="rId2"/>
          <a:srcRect b="3297"/>
          <a:stretch>
            <a:fillRect/>
          </a:stretch>
        </p:blipFill>
        <p:spPr bwMode="auto">
          <a:xfrm>
            <a:off x="609600" y="457200"/>
            <a:ext cx="7984836" cy="5791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5867400"/>
            <a:ext cx="1295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Down Syndrome&lt;br /&gt;Trisomy 21&lt;br /&gt;Non-disjunction in anaphase I or II &lt;br /&gt;leads to an extra copy of chromosome 21 in th..."/>
          <p:cNvPicPr>
            <a:picLocks noChangeAspect="1" noChangeArrowheads="1"/>
          </p:cNvPicPr>
          <p:nvPr/>
        </p:nvPicPr>
        <p:blipFill>
          <a:blip r:embed="rId2"/>
          <a:srcRect b="6329"/>
          <a:stretch>
            <a:fillRect/>
          </a:stretch>
        </p:blipFill>
        <p:spPr bwMode="auto">
          <a:xfrm>
            <a:off x="533400" y="228600"/>
            <a:ext cx="8026398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Maternal Age and Down Syndrome&lt;br /&gt;Girls are born with the precursors to all the eggs they’ll ever need in their ovaries...."/>
          <p:cNvPicPr>
            <a:picLocks noChangeAspect="1" noChangeArrowheads="1"/>
          </p:cNvPicPr>
          <p:nvPr/>
        </p:nvPicPr>
        <p:blipFill>
          <a:blip r:embed="rId2"/>
          <a:srcRect b="7500"/>
          <a:stretch>
            <a:fillRect/>
          </a:stretch>
        </p:blipFill>
        <p:spPr bwMode="auto">
          <a:xfrm>
            <a:off x="304800" y="152400"/>
            <a:ext cx="8127998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What are the ethical issues regarding pre-natal testing and abortion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“Forewarned is forearmed,” Discuss. &lt;/li&gt;&lt;/ul&gt;4.2 Meiosis (Core)&lt;br /&gt;36&lt;br /&gt;http://sciencevideos.wordpress.com&lt;br /&gt;"/>
          <p:cNvPicPr>
            <a:picLocks noChangeAspect="1" noChangeArrowheads="1"/>
          </p:cNvPicPr>
          <p:nvPr/>
        </p:nvPicPr>
        <p:blipFill>
          <a:blip r:embed="rId2"/>
          <a:srcRect b="4878"/>
          <a:stretch>
            <a:fillRect/>
          </a:stretch>
        </p:blipFill>
        <p:spPr bwMode="auto">
          <a:xfrm>
            <a:off x="609600" y="0"/>
            <a:ext cx="8331198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Karyotyping&lt;br /&gt;Pre-natal test used to check for gender and trisomy disorders. &lt;br /&gt;Extract fetal cells by amniocentesis..."/>
          <p:cNvPicPr>
            <a:picLocks noChangeAspect="1" noChangeArrowheads="1"/>
          </p:cNvPicPr>
          <p:nvPr/>
        </p:nvPicPr>
        <p:blipFill>
          <a:blip r:embed="rId2"/>
          <a:srcRect b="5660"/>
          <a:stretch>
            <a:fillRect/>
          </a:stretch>
        </p:blipFill>
        <p:spPr bwMode="auto">
          <a:xfrm>
            <a:off x="228600" y="381000"/>
            <a:ext cx="8077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Meiosis&lt;br /&gt;A reduction division of nuclei to form haploid gametes. &lt;br /&gt;Somatic cell nuclei (body cells) are diploid (2..."/>
          <p:cNvPicPr>
            <a:picLocks noChangeAspect="1" noChangeArrowheads="1"/>
          </p:cNvPicPr>
          <p:nvPr/>
        </p:nvPicPr>
        <p:blipFill>
          <a:blip r:embed="rId2"/>
          <a:srcRect b="10714"/>
          <a:stretch>
            <a:fillRect/>
          </a:stretch>
        </p:blipFill>
        <p:spPr bwMode="auto">
          <a:xfrm>
            <a:off x="304800" y="533400"/>
            <a:ext cx="85344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horionic Villus Sampling or Amniocentesis?&lt;br /&gt;Amniocentesis animation from:&lt;br /&gt;http://www.medindia.net/animation/amni..."/>
          <p:cNvPicPr>
            <a:picLocks noChangeAspect="1" noChangeArrowheads="1"/>
          </p:cNvPicPr>
          <p:nvPr/>
        </p:nvPicPr>
        <p:blipFill>
          <a:blip r:embed="rId2"/>
          <a:srcRect b="13553"/>
          <a:stretch>
            <a:fillRect/>
          </a:stretch>
        </p:blipFill>
        <p:spPr bwMode="auto">
          <a:xfrm>
            <a:off x="1066800" y="838200"/>
            <a:ext cx="69342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Via abdomen"/>
          <p:cNvPicPr>
            <a:picLocks noChangeAspect="1" noChangeArrowheads="1"/>
          </p:cNvPicPr>
          <p:nvPr/>
        </p:nvPicPr>
        <p:blipFill>
          <a:blip r:embed="rId2"/>
          <a:srcRect b="12088"/>
          <a:stretch>
            <a:fillRect/>
          </a:stretch>
        </p:blipFill>
        <p:spPr bwMode="auto">
          <a:xfrm>
            <a:off x="838200" y="457200"/>
            <a:ext cx="69342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Risk of miscarriage: around 1 in 1,000&lt;/li&gt;&lt;/ul&gt;Chorionic Villus Sampling:&lt;br /&gt;&lt;ul&gt;&lt;li&gt;10-12 weeks"/>
          <p:cNvPicPr>
            <a:picLocks noChangeAspect="1" noChangeArrowheads="1"/>
          </p:cNvPicPr>
          <p:nvPr/>
        </p:nvPicPr>
        <p:blipFill>
          <a:blip r:embed="rId2"/>
          <a:srcRect b="7692"/>
          <a:stretch>
            <a:fillRect/>
          </a:stretch>
        </p:blipFill>
        <p:spPr bwMode="auto">
          <a:xfrm>
            <a:off x="838199" y="381000"/>
            <a:ext cx="8365067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Via cervix or abdomen"/>
          <p:cNvPicPr>
            <a:picLocks noChangeAspect="1" noChangeArrowheads="1"/>
          </p:cNvPicPr>
          <p:nvPr/>
        </p:nvPicPr>
        <p:blipFill>
          <a:blip r:embed="rId2"/>
          <a:srcRect b="9158"/>
          <a:stretch>
            <a:fillRect/>
          </a:stretch>
        </p:blipFill>
        <p:spPr bwMode="auto">
          <a:xfrm>
            <a:off x="1066799" y="762000"/>
            <a:ext cx="7940777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Explain how inheritance of chromosome 21 can lead to Down Syndrome. &lt;br /&gt;3 marks&lt;br /&gt;4.2 Meiosis (Core)&lt;br /&gt;40&lt;br /&gt;htt..."/>
          <p:cNvPicPr>
            <a:picLocks noChangeAspect="1" noChangeArrowheads="1"/>
          </p:cNvPicPr>
          <p:nvPr/>
        </p:nvPicPr>
        <p:blipFill>
          <a:blip r:embed="rId2"/>
          <a:srcRect b="13553"/>
          <a:stretch>
            <a:fillRect/>
          </a:stretch>
        </p:blipFill>
        <p:spPr bwMode="auto">
          <a:xfrm>
            <a:off x="838199" y="457200"/>
            <a:ext cx="9049719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Explain how inheritance of chromosome 21 can lead to Down Syndrome. &lt;br /&gt;3 marks&lt;br /&gt;“…inheritance of chromosome 21”&lt;br ..."/>
          <p:cNvPicPr>
            <a:picLocks noChangeAspect="1" noChangeArrowheads="1"/>
          </p:cNvPicPr>
          <p:nvPr/>
        </p:nvPicPr>
        <p:blipFill>
          <a:blip r:embed="rId2"/>
          <a:srcRect b="9158"/>
          <a:stretch>
            <a:fillRect/>
          </a:stretch>
        </p:blipFill>
        <p:spPr bwMode="auto">
          <a:xfrm>
            <a:off x="228600" y="381000"/>
            <a:ext cx="8534400" cy="5814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7467600" cy="642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143000"/>
            <a:ext cx="64008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7010400" cy="612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762000"/>
            <a:ext cx="72009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8982263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89811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eiosis&lt;br /&gt;A reduction division of nuclei to form haploid gametes. &lt;br /&gt;Somatic cell nuclei (body cells) are diploid (2..."/>
          <p:cNvPicPr>
            <a:picLocks noChangeAspect="1" noChangeArrowheads="1"/>
          </p:cNvPicPr>
          <p:nvPr/>
        </p:nvPicPr>
        <p:blipFill>
          <a:blip r:embed="rId2"/>
          <a:srcRect b="9756"/>
          <a:stretch>
            <a:fillRect/>
          </a:stretch>
        </p:blipFill>
        <p:spPr bwMode="auto">
          <a:xfrm>
            <a:off x="304800" y="381000"/>
            <a:ext cx="8331198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Meiosis&lt;br /&gt;A reduction division of nuclei to form haploid gametes. &lt;br /&gt;Somatic cell nuclei (body cells) are diploid (2..."/>
          <p:cNvPicPr>
            <a:picLocks noChangeAspect="1" noChangeArrowheads="1"/>
          </p:cNvPicPr>
          <p:nvPr/>
        </p:nvPicPr>
        <p:blipFill>
          <a:blip r:embed="rId2"/>
          <a:srcRect b="5105"/>
          <a:stretch>
            <a:fillRect/>
          </a:stretch>
        </p:blipFill>
        <p:spPr bwMode="auto">
          <a:xfrm>
            <a:off x="228600" y="304799"/>
            <a:ext cx="8458200" cy="601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Meiosis&lt;br /&gt;A reduction division of nuclei to form haploid gametes. &lt;br /&gt;Somatic cell nuclei (body cells) are diploid (2..."/>
          <p:cNvPicPr>
            <a:picLocks noChangeAspect="1" noChangeArrowheads="1"/>
          </p:cNvPicPr>
          <p:nvPr/>
        </p:nvPicPr>
        <p:blipFill>
          <a:blip r:embed="rId2"/>
          <a:srcRect b="5475"/>
          <a:stretch>
            <a:fillRect/>
          </a:stretch>
        </p:blipFill>
        <p:spPr bwMode="auto">
          <a:xfrm>
            <a:off x="152400" y="0"/>
            <a:ext cx="8813798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omologous Chromosomes&lt;br /&gt;same structure&lt;br /&gt;Somatic cell nuclei (body cells) are diploid (2n). &lt;br /&gt;They contain an h..."/>
          <p:cNvPicPr>
            <a:picLocks noChangeAspect="1" noChangeArrowheads="1"/>
          </p:cNvPicPr>
          <p:nvPr/>
        </p:nvPicPr>
        <p:blipFill>
          <a:blip r:embed="rId2"/>
          <a:srcRect b="8642"/>
          <a:stretch>
            <a:fillRect/>
          </a:stretch>
        </p:blipFill>
        <p:spPr bwMode="auto">
          <a:xfrm>
            <a:off x="381000" y="304800"/>
            <a:ext cx="8229598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4046</TotalTime>
  <Words>27</Words>
  <Application>Microsoft Office PowerPoint</Application>
  <PresentationFormat>On-screen Show (4:3)</PresentationFormat>
  <Paragraphs>9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BIS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Windows User</cp:lastModifiedBy>
  <cp:revision>18</cp:revision>
  <dcterms:created xsi:type="dcterms:W3CDTF">2008-04-07T06:32:22Z</dcterms:created>
  <dcterms:modified xsi:type="dcterms:W3CDTF">2015-09-03T18:40:05Z</dcterms:modified>
</cp:coreProperties>
</file>